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3" r:id="rId11"/>
    <p:sldId id="26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A73B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66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81CD9F-AEED-460C-A140-727214BC52DA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A2FC8D-75B5-41B9-8916-FB760D7C993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2FC8D-75B5-41B9-8916-FB760D7C993E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100" dirty="0" smtClean="0">
                <a:solidFill>
                  <a:schemeClr val="accent1">
                    <a:lumMod val="50000"/>
                  </a:schemeClr>
                </a:solidFill>
              </a:rPr>
              <a:t>Тема урока: </a:t>
            </a:r>
            <a:r>
              <a:rPr lang="ru-RU" sz="4100" i="1" dirty="0" smtClean="0">
                <a:solidFill>
                  <a:schemeClr val="accent1">
                    <a:lumMod val="50000"/>
                  </a:schemeClr>
                </a:solidFill>
              </a:rPr>
              <a:t>«Химический элемент - водород»</a:t>
            </a:r>
            <a:endParaRPr lang="ru-RU" sz="41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14348" y="1643050"/>
            <a:ext cx="2000264" cy="171451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Краткая характеристика элемента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	H		1</a:t>
            </a:r>
          </a:p>
          <a:p>
            <a:pPr>
              <a:buNone/>
            </a:pPr>
            <a:r>
              <a:rPr lang="ru-RU" dirty="0" smtClean="0"/>
              <a:t>		1,00794</a:t>
            </a:r>
          </a:p>
          <a:p>
            <a:pPr>
              <a:buNone/>
            </a:pPr>
            <a:r>
              <a:rPr lang="ru-RU" dirty="0" smtClean="0"/>
              <a:t>	1s1</a:t>
            </a:r>
          </a:p>
          <a:p>
            <a:pPr>
              <a:buNone/>
            </a:pPr>
            <a:r>
              <a:rPr lang="ru-RU" dirty="0" smtClean="0"/>
              <a:t>		Водород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		</a:t>
            </a:r>
            <a:r>
              <a:rPr lang="ru-RU" dirty="0" err="1" smtClean="0"/>
              <a:t>Водоро́д</a:t>
            </a:r>
            <a:r>
              <a:rPr lang="ru-RU" dirty="0" smtClean="0"/>
              <a:t> — первый элемент периодической системы элементов. Широко распространён в природе.</a:t>
            </a:r>
          </a:p>
          <a:p>
            <a:pPr algn="just">
              <a:buNone/>
            </a:pPr>
            <a:r>
              <a:rPr lang="ru-RU" dirty="0" smtClean="0"/>
              <a:t>		Простое вещество водород — H2 — лёгкий бесцветный газ. В смеси с воздухом или кислородом горюч и взрывоопасен. Нетоксичен. Растворим в ряде металлов: железе, никеле, палладии, платине.</a:t>
            </a:r>
            <a:endParaRPr lang="ru-RU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Происхождение названия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Лавуазье дал водороду название </a:t>
            </a:r>
            <a:r>
              <a:rPr lang="ru-RU" dirty="0" err="1" smtClean="0"/>
              <a:t>hydrogène</a:t>
            </a:r>
            <a:r>
              <a:rPr lang="ru-RU" dirty="0" smtClean="0"/>
              <a:t> (от </a:t>
            </a:r>
            <a:r>
              <a:rPr lang="ru-RU" dirty="0" err="1" smtClean="0"/>
              <a:t>др.-греч</a:t>
            </a:r>
            <a:r>
              <a:rPr lang="ru-RU" dirty="0" smtClean="0"/>
              <a:t>. </a:t>
            </a:r>
            <a:r>
              <a:rPr lang="ru-RU" dirty="0" err="1" smtClean="0"/>
              <a:t>ὕδωρ </a:t>
            </a:r>
            <a:r>
              <a:rPr lang="ru-RU" dirty="0" smtClean="0"/>
              <a:t>— «вода» и </a:t>
            </a:r>
            <a:r>
              <a:rPr lang="ru-RU" dirty="0" err="1" smtClean="0"/>
              <a:t>γενναω </a:t>
            </a:r>
            <a:r>
              <a:rPr lang="ru-RU" dirty="0" smtClean="0"/>
              <a:t>— «рождаю») — «рождающий воду». Русское наименование «водород» предложил химик М. Ф. Соловьев в 1824 году — по аналогии с </a:t>
            </a:r>
            <a:r>
              <a:rPr lang="ru-RU" dirty="0" err="1" smtClean="0"/>
              <a:t>ломоносовским</a:t>
            </a:r>
            <a:r>
              <a:rPr lang="ru-RU" dirty="0" smtClean="0"/>
              <a:t> «кислородом».</a:t>
            </a:r>
            <a:endParaRPr lang="ru-RU" dirty="0"/>
          </a:p>
        </p:txBody>
      </p:sp>
      <p:pic>
        <p:nvPicPr>
          <p:cNvPr id="5" name="Рисунок 4" descr="default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14744" y="3571876"/>
            <a:ext cx="2643206" cy="2643206"/>
          </a:xfrm>
          <a:prstGeom prst="rect">
            <a:avLst/>
          </a:prstGeom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</a:rPr>
              <a:t>Распространенность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 smtClean="0"/>
              <a:t>Водород — самый распространённый элемент во Вселенной. На его долю приходится около 92 % всех атомов (8 % составляют атомы гелия, доля всех остальных вместе взятых элементов — менее 0,1 %). Таким образом, водород — основная составная часть звёзд и межзвёздного газа. В условиях звёздных температур (например, температура поверхности Солнца ~ 6000 °C) водород существует в виде плазмы, в межзвёздном пространстве этот элемент существует в виде отдельных молекул, атомов и ионов и может образовывать молекулярные облака, значительно различающиеся по размерам, плотности и температуре</a:t>
            </a:r>
            <a:endParaRPr lang="ru-RU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Химические свойства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ru-RU" dirty="0" smtClean="0"/>
              <a:t>Молекулы водорода Н2 довольно прочны, и для того, чтобы водород мог вступить в реакцию, должна быть затрачена большая энергия:</a:t>
            </a:r>
          </a:p>
          <a:p>
            <a:pPr algn="just">
              <a:buNone/>
            </a:pPr>
            <a:r>
              <a:rPr lang="ru-RU" b="1" dirty="0" smtClean="0"/>
              <a:t>	Н2 = 2Н − 432 кДж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Поэтому при обычных температурах водород реагирует только с очень активными металлами, например с кальцием, образуя гидрид кальция:</a:t>
            </a:r>
          </a:p>
          <a:p>
            <a:pPr algn="just">
              <a:buNone/>
            </a:pPr>
            <a:r>
              <a:rPr lang="ru-RU" b="1" dirty="0" smtClean="0"/>
              <a:t>	</a:t>
            </a:r>
            <a:r>
              <a:rPr lang="ru-RU" b="1" dirty="0" err="1" smtClean="0"/>
              <a:t>Ca</a:t>
            </a:r>
            <a:r>
              <a:rPr lang="ru-RU" b="1" dirty="0" smtClean="0"/>
              <a:t> + Н2 = СаН2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и с единственным неметаллом — фтором, образуя </a:t>
            </a:r>
            <a:r>
              <a:rPr lang="ru-RU" dirty="0" err="1" smtClean="0"/>
              <a:t>фтороводород</a:t>
            </a:r>
            <a:r>
              <a:rPr lang="ru-RU" dirty="0" smtClean="0"/>
              <a:t>:</a:t>
            </a:r>
          </a:p>
          <a:p>
            <a:pPr algn="just">
              <a:buNone/>
            </a:pPr>
            <a:r>
              <a:rPr lang="ru-RU" b="1" dirty="0" smtClean="0"/>
              <a:t>	F2 + H2 = 2HF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С большинством же металлов и неметаллов водород реагирует при повышенной температуре или при другом воздействии, например при освещении:</a:t>
            </a:r>
          </a:p>
          <a:p>
            <a:pPr algn="just">
              <a:buNone/>
            </a:pPr>
            <a:r>
              <a:rPr lang="ru-RU" b="1" dirty="0" smtClean="0"/>
              <a:t>	О2 + 2Н2 = 2Н2О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Он может «отнимать» кислород от некоторых оксидов, например:</a:t>
            </a:r>
          </a:p>
          <a:p>
            <a:pPr algn="just">
              <a:buNone/>
            </a:pPr>
            <a:r>
              <a:rPr lang="ru-RU" b="1" dirty="0" smtClean="0"/>
              <a:t>	</a:t>
            </a:r>
            <a:r>
              <a:rPr lang="ru-RU" b="1" dirty="0" err="1" smtClean="0"/>
              <a:t>CuO</a:t>
            </a:r>
            <a:r>
              <a:rPr lang="ru-RU" b="1" dirty="0" smtClean="0"/>
              <a:t> + Н2 = </a:t>
            </a:r>
            <a:r>
              <a:rPr lang="ru-RU" b="1" dirty="0" err="1" smtClean="0"/>
              <a:t>Cu</a:t>
            </a:r>
            <a:r>
              <a:rPr lang="ru-RU" b="1" dirty="0" smtClean="0"/>
              <a:t> + Н2</a:t>
            </a:r>
            <a:endParaRPr lang="ru-RU" b="1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472" y="571480"/>
            <a:ext cx="7467600" cy="5945322"/>
          </a:xfrm>
        </p:spPr>
        <p:txBody>
          <a:bodyPr>
            <a:normAutofit/>
          </a:bodyPr>
          <a:lstStyle/>
          <a:p>
            <a:r>
              <a:rPr lang="ru-RU" dirty="0" smtClean="0"/>
              <a:t>Записанное уравнение отражает восстановительные свойства водорода.</a:t>
            </a:r>
          </a:p>
          <a:p>
            <a:pPr>
              <a:buNone/>
            </a:pPr>
            <a:r>
              <a:rPr lang="ru-RU" dirty="0" smtClean="0"/>
              <a:t>	N2 + 3H2 → 2NH3</a:t>
            </a:r>
          </a:p>
          <a:p>
            <a:endParaRPr lang="ru-RU" dirty="0" smtClean="0"/>
          </a:p>
          <a:p>
            <a:r>
              <a:rPr lang="ru-RU" dirty="0" smtClean="0"/>
              <a:t>С галогенами образует </a:t>
            </a:r>
            <a:r>
              <a:rPr lang="ru-RU" dirty="0" err="1" smtClean="0"/>
              <a:t>галогеноводороды</a:t>
            </a:r>
            <a:r>
              <a:rPr lang="ru-RU" dirty="0" smtClean="0"/>
              <a:t>:</a:t>
            </a:r>
          </a:p>
          <a:p>
            <a:pPr>
              <a:buNone/>
            </a:pPr>
            <a:r>
              <a:rPr lang="ru-RU" dirty="0" smtClean="0"/>
              <a:t>	F2 + H2 → 2HF, реакция протекает со взрывом в темноте и при любой температуре,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Cl2 + H2 → 2HCl, реакция протекает со взрывом, только на свету.</a:t>
            </a:r>
          </a:p>
          <a:p>
            <a:endParaRPr lang="ru-RU" dirty="0" smtClean="0"/>
          </a:p>
          <a:p>
            <a:r>
              <a:rPr lang="ru-RU" dirty="0" smtClean="0"/>
              <a:t>С сажей взаимодействует при сильном нагревании:</a:t>
            </a:r>
            <a:endParaRPr lang="ru-RU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357166"/>
            <a:ext cx="3657600" cy="581503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b="1" dirty="0" smtClean="0"/>
              <a:t>	Взаимодействие со щелочными и щёлочноземельными металлами</a:t>
            </a:r>
          </a:p>
          <a:p>
            <a:pPr algn="just">
              <a:buNone/>
            </a:pPr>
            <a:r>
              <a:rPr lang="ru-RU" dirty="0" smtClean="0"/>
              <a:t>	При взаимодействии с активными металлами водород образует гидриды:</a:t>
            </a:r>
            <a:endParaRPr lang="ru-RU" sz="2000" dirty="0" smtClean="0"/>
          </a:p>
          <a:p>
            <a:pPr algn="just">
              <a:buNone/>
            </a:pPr>
            <a:r>
              <a:rPr lang="en-US" sz="2800" b="1" dirty="0" smtClean="0"/>
              <a:t>2Na + H2 → 2NaH</a:t>
            </a:r>
            <a:endParaRPr lang="ru-RU" sz="2800" b="1" dirty="0" smtClean="0"/>
          </a:p>
          <a:p>
            <a:pPr algn="just">
              <a:buNone/>
            </a:pPr>
            <a:r>
              <a:rPr lang="ru-RU" b="1" dirty="0" smtClean="0"/>
              <a:t>	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214810" y="285728"/>
            <a:ext cx="4357718" cy="581503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/>
              <a:t>	</a:t>
            </a:r>
            <a:r>
              <a:rPr lang="ru-RU" sz="2800" b="1" dirty="0" smtClean="0"/>
              <a:t>Взаимодействие с оксидами металлов</a:t>
            </a:r>
            <a:endParaRPr lang="ru-RU" b="1" dirty="0" smtClean="0"/>
          </a:p>
          <a:p>
            <a:pPr algn="just">
              <a:buNone/>
            </a:pPr>
            <a:r>
              <a:rPr lang="ru-RU" dirty="0" smtClean="0"/>
              <a:t>	Оксиды восстанавливаются до металлов:</a:t>
            </a:r>
          </a:p>
          <a:p>
            <a:pPr algn="just">
              <a:buNone/>
            </a:pPr>
            <a:r>
              <a:rPr lang="ru-RU" sz="2800" b="1" dirty="0" err="1" smtClean="0"/>
              <a:t>CuO</a:t>
            </a:r>
            <a:r>
              <a:rPr lang="ru-RU" sz="2800" b="1" dirty="0" smtClean="0"/>
              <a:t> + H2 → </a:t>
            </a:r>
            <a:r>
              <a:rPr lang="ru-RU" sz="2800" b="1" dirty="0" err="1" smtClean="0"/>
              <a:t>Cu</a:t>
            </a:r>
            <a:r>
              <a:rPr lang="ru-RU" sz="2800" b="1" dirty="0" smtClean="0"/>
              <a:t> + H2O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Рисунок 4" descr="ордгпн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488" y="3929066"/>
            <a:ext cx="3643338" cy="2514871"/>
          </a:xfrm>
          <a:prstGeom prst="rect">
            <a:avLst/>
          </a:prstGeom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dirty="0" smtClean="0">
                <a:solidFill>
                  <a:srgbClr val="0A73BA"/>
                </a:solidFill>
              </a:rPr>
              <a:t>Получение водорода</a:t>
            </a:r>
            <a:endParaRPr lang="ru-RU" b="1" dirty="0">
              <a:solidFill>
                <a:srgbClr val="0A73BA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b="1" u="sng" dirty="0" smtClean="0"/>
              <a:t>В промышленности: </a:t>
            </a:r>
            <a:endParaRPr lang="ru-RU" dirty="0" smtClean="0"/>
          </a:p>
          <a:p>
            <a:pPr lvl="0"/>
            <a:r>
              <a:rPr lang="en-US" b="1" dirty="0" smtClean="0"/>
              <a:t>2NaCl + 2H</a:t>
            </a:r>
            <a:r>
              <a:rPr lang="en-US" b="1" baseline="-25000" dirty="0" smtClean="0"/>
              <a:t>2</a:t>
            </a:r>
            <a:r>
              <a:rPr lang="en-US" b="1" dirty="0" smtClean="0"/>
              <a:t>O → H</a:t>
            </a:r>
            <a:r>
              <a:rPr lang="en-US" b="1" baseline="-25000" dirty="0" smtClean="0"/>
              <a:t>2</a:t>
            </a:r>
            <a:r>
              <a:rPr lang="en-US" b="1" dirty="0" smtClean="0"/>
              <a:t>↑ + 2NaOH + Cl</a:t>
            </a:r>
            <a:r>
              <a:rPr lang="en-US" b="1" baseline="-25000" dirty="0" smtClean="0"/>
              <a:t>2</a:t>
            </a:r>
            <a:endParaRPr lang="ru-RU" dirty="0" smtClean="0"/>
          </a:p>
          <a:p>
            <a:pPr lvl="0"/>
            <a:r>
              <a:rPr lang="ru-RU" b="1" dirty="0" smtClean="0"/>
              <a:t>СН</a:t>
            </a:r>
            <a:r>
              <a:rPr lang="ru-RU" b="1" baseline="-25000" dirty="0" smtClean="0"/>
              <a:t>4</a:t>
            </a:r>
            <a:r>
              <a:rPr lang="ru-RU" b="1" dirty="0" smtClean="0"/>
              <a:t> + 2Н</a:t>
            </a:r>
            <a:r>
              <a:rPr lang="ru-RU" b="1" baseline="-25000" dirty="0" smtClean="0"/>
              <a:t>2</a:t>
            </a:r>
            <a:r>
              <a:rPr lang="ru-RU" b="1" dirty="0" smtClean="0"/>
              <a:t>0 = CO</a:t>
            </a:r>
            <a:r>
              <a:rPr lang="ru-RU" b="1" baseline="-25000" dirty="0" smtClean="0"/>
              <a:t>2</a:t>
            </a:r>
            <a:r>
              <a:rPr lang="ru-RU" b="1" dirty="0" smtClean="0"/>
              <a:t> + 4Н</a:t>
            </a:r>
            <a:r>
              <a:rPr lang="ru-RU" b="1" baseline="-25000" dirty="0" smtClean="0"/>
              <a:t>2</a:t>
            </a:r>
            <a:r>
              <a:rPr lang="ru-RU" b="1" dirty="0" smtClean="0"/>
              <a:t> — 165 кДж</a:t>
            </a:r>
            <a:endParaRPr lang="ru-RU" dirty="0" smtClean="0"/>
          </a:p>
          <a:p>
            <a:pPr lvl="0"/>
            <a:r>
              <a:rPr lang="ru-RU" b="1" dirty="0" smtClean="0"/>
              <a:t>H</a:t>
            </a:r>
            <a:r>
              <a:rPr lang="ru-RU" b="1" baseline="-25000" dirty="0" smtClean="0"/>
              <a:t>2</a:t>
            </a:r>
            <a:r>
              <a:rPr lang="ru-RU" b="1" dirty="0" smtClean="0"/>
              <a:t>O + C ⇄ H</a:t>
            </a:r>
            <a:r>
              <a:rPr lang="ru-RU" b="1" baseline="-25000" dirty="0" smtClean="0"/>
              <a:t>2</a:t>
            </a:r>
            <a:r>
              <a:rPr lang="ru-RU" b="1" dirty="0" smtClean="0"/>
              <a:t> + CO </a:t>
            </a:r>
            <a:endParaRPr lang="ru-RU" dirty="0" smtClean="0"/>
          </a:p>
          <a:p>
            <a:pPr lvl="0"/>
            <a:r>
              <a:rPr lang="ru-RU" b="1" dirty="0" smtClean="0"/>
              <a:t>CH</a:t>
            </a:r>
            <a:r>
              <a:rPr lang="ru-RU" b="1" baseline="-25000" dirty="0" smtClean="0"/>
              <a:t>4</a:t>
            </a:r>
            <a:r>
              <a:rPr lang="ru-RU" b="1" dirty="0" smtClean="0"/>
              <a:t> + H</a:t>
            </a:r>
            <a:r>
              <a:rPr lang="ru-RU" b="1" baseline="-25000" dirty="0" smtClean="0"/>
              <a:t>2</a:t>
            </a:r>
            <a:r>
              <a:rPr lang="ru-RU" b="1" dirty="0" smtClean="0"/>
              <a:t>O ⇄ CO + 3H</a:t>
            </a:r>
            <a:r>
              <a:rPr lang="ru-RU" b="1" baseline="-25000" dirty="0" smtClean="0"/>
              <a:t>2</a:t>
            </a:r>
            <a:r>
              <a:rPr lang="ru-RU" b="1" dirty="0" smtClean="0"/>
              <a:t> (1000 °C) </a:t>
            </a:r>
            <a:endParaRPr lang="ru-RU" dirty="0" smtClean="0"/>
          </a:p>
          <a:p>
            <a:pPr lvl="0"/>
            <a:r>
              <a:rPr lang="ru-RU" b="1" dirty="0" smtClean="0"/>
              <a:t>2CH</a:t>
            </a:r>
            <a:r>
              <a:rPr lang="ru-RU" b="1" baseline="-25000" dirty="0" smtClean="0"/>
              <a:t>4</a:t>
            </a:r>
            <a:r>
              <a:rPr lang="ru-RU" b="1" dirty="0" smtClean="0"/>
              <a:t> + O</a:t>
            </a:r>
            <a:r>
              <a:rPr lang="ru-RU" b="1" baseline="-25000" dirty="0" smtClean="0"/>
              <a:t>2</a:t>
            </a:r>
            <a:r>
              <a:rPr lang="ru-RU" b="1" dirty="0" smtClean="0"/>
              <a:t> ⇄ 2CO + 4H</a:t>
            </a:r>
            <a:r>
              <a:rPr lang="ru-RU" b="1" baseline="-25000" dirty="0" smtClean="0"/>
              <a:t>2</a:t>
            </a:r>
            <a:r>
              <a:rPr lang="ru-RU" b="1" dirty="0" smtClean="0"/>
              <a:t> </a:t>
            </a:r>
            <a:endParaRPr lang="ru-RU" dirty="0" smtClean="0"/>
          </a:p>
          <a:p>
            <a:pPr lvl="0"/>
            <a:r>
              <a:rPr lang="ru-RU" b="1" i="1" dirty="0" smtClean="0"/>
              <a:t>Крекинг и </a:t>
            </a:r>
            <a:r>
              <a:rPr lang="ru-RU" b="1" i="1" dirty="0" err="1" smtClean="0"/>
              <a:t>реформинг</a:t>
            </a:r>
            <a:r>
              <a:rPr lang="ru-RU" b="1" i="1" dirty="0" smtClean="0"/>
              <a:t>  углеводородов в процессе переработки нефти</a:t>
            </a:r>
            <a:endParaRPr lang="ru-RU" dirty="0" smtClean="0"/>
          </a:p>
          <a:p>
            <a:pPr lvl="0">
              <a:buNone/>
            </a:pPr>
            <a:endParaRPr lang="ru-RU" dirty="0"/>
          </a:p>
        </p:txBody>
      </p:sp>
      <p:pic>
        <p:nvPicPr>
          <p:cNvPr id="23554" name="Рисунок 162" descr="взаимодействие оксида меди с соляной кислото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2857496"/>
            <a:ext cx="2827605" cy="1431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714356"/>
            <a:ext cx="7467600" cy="5759596"/>
          </a:xfrm>
        </p:spPr>
        <p:txBody>
          <a:bodyPr/>
          <a:lstStyle/>
          <a:p>
            <a:pPr lvl="0"/>
            <a:endParaRPr lang="ru-RU" b="1" u="sng" dirty="0" smtClean="0"/>
          </a:p>
          <a:p>
            <a:pPr lvl="0">
              <a:buNone/>
            </a:pPr>
            <a:endParaRPr lang="ru-RU" b="1" u="sng" dirty="0" smtClean="0"/>
          </a:p>
          <a:p>
            <a:pPr lvl="0"/>
            <a:r>
              <a:rPr lang="ru-RU" b="1" u="sng" dirty="0" smtClean="0"/>
              <a:t>В лаборатории:  </a:t>
            </a:r>
            <a:endParaRPr lang="ru-RU" dirty="0" smtClean="0"/>
          </a:p>
          <a:p>
            <a:pPr lvl="0"/>
            <a:r>
              <a:rPr lang="ru-RU" b="1" dirty="0" err="1" smtClean="0"/>
              <a:t>Zn</a:t>
            </a:r>
            <a:r>
              <a:rPr lang="ru-RU" b="1" dirty="0" smtClean="0"/>
              <a:t> + 2HCl → ZnCl</a:t>
            </a:r>
            <a:r>
              <a:rPr lang="ru-RU" b="1" baseline="-25000" dirty="0" smtClean="0"/>
              <a:t>2</a:t>
            </a:r>
            <a:r>
              <a:rPr lang="ru-RU" b="1" dirty="0" smtClean="0"/>
              <a:t> + H</a:t>
            </a:r>
            <a:r>
              <a:rPr lang="ru-RU" b="1" baseline="-25000" dirty="0" smtClean="0"/>
              <a:t>2</a:t>
            </a:r>
            <a:r>
              <a:rPr lang="ru-RU" b="1" dirty="0" smtClean="0"/>
              <a:t>↑</a:t>
            </a:r>
            <a:endParaRPr lang="ru-RU" dirty="0" smtClean="0"/>
          </a:p>
          <a:p>
            <a:pPr lvl="0"/>
            <a:r>
              <a:rPr lang="ru-RU" b="1" dirty="0" err="1" smtClean="0"/>
              <a:t>Ca</a:t>
            </a:r>
            <a:r>
              <a:rPr lang="ru-RU" b="1" dirty="0" smtClean="0"/>
              <a:t> + 2H</a:t>
            </a:r>
            <a:r>
              <a:rPr lang="ru-RU" b="1" baseline="-25000" dirty="0" smtClean="0"/>
              <a:t>2</a:t>
            </a:r>
            <a:r>
              <a:rPr lang="ru-RU" b="1" dirty="0" smtClean="0"/>
              <a:t>O → </a:t>
            </a:r>
            <a:r>
              <a:rPr lang="ru-RU" b="1" dirty="0" err="1" smtClean="0"/>
              <a:t>Ca</a:t>
            </a:r>
            <a:r>
              <a:rPr lang="ru-RU" b="1" dirty="0" smtClean="0"/>
              <a:t>(OH)</a:t>
            </a:r>
            <a:r>
              <a:rPr lang="ru-RU" b="1" baseline="-25000" dirty="0" smtClean="0"/>
              <a:t>2</a:t>
            </a:r>
            <a:r>
              <a:rPr lang="ru-RU" b="1" dirty="0" smtClean="0"/>
              <a:t> + H</a:t>
            </a:r>
            <a:r>
              <a:rPr lang="ru-RU" b="1" baseline="-25000" dirty="0" smtClean="0"/>
              <a:t>2</a:t>
            </a:r>
            <a:r>
              <a:rPr lang="ru-RU" b="1" dirty="0" smtClean="0"/>
              <a:t>↑ </a:t>
            </a:r>
            <a:endParaRPr lang="ru-RU" dirty="0" smtClean="0"/>
          </a:p>
          <a:p>
            <a:pPr lvl="0"/>
            <a:r>
              <a:rPr lang="ru-RU" b="1" dirty="0" err="1" smtClean="0"/>
              <a:t>NaH</a:t>
            </a:r>
            <a:r>
              <a:rPr lang="ru-RU" b="1" dirty="0" smtClean="0"/>
              <a:t> + H</a:t>
            </a:r>
            <a:r>
              <a:rPr lang="ru-RU" b="1" baseline="-25000" dirty="0" smtClean="0"/>
              <a:t>2</a:t>
            </a:r>
            <a:r>
              <a:rPr lang="ru-RU" b="1" dirty="0" smtClean="0"/>
              <a:t>O → </a:t>
            </a:r>
            <a:r>
              <a:rPr lang="ru-RU" b="1" dirty="0" err="1" smtClean="0"/>
              <a:t>NaOH</a:t>
            </a:r>
            <a:r>
              <a:rPr lang="ru-RU" b="1" dirty="0" smtClean="0"/>
              <a:t> + H</a:t>
            </a:r>
            <a:r>
              <a:rPr lang="ru-RU" b="1" baseline="-25000" dirty="0" smtClean="0"/>
              <a:t>2</a:t>
            </a:r>
            <a:r>
              <a:rPr lang="ru-RU" b="1" dirty="0" smtClean="0"/>
              <a:t>↑ </a:t>
            </a:r>
            <a:endParaRPr lang="ru-RU" dirty="0" smtClean="0"/>
          </a:p>
          <a:p>
            <a:pPr lvl="0"/>
            <a:r>
              <a:rPr lang="en-US" b="1" dirty="0" smtClean="0"/>
              <a:t>2Al + 2NaOH + 6H</a:t>
            </a:r>
            <a:r>
              <a:rPr lang="en-US" b="1" baseline="-25000" dirty="0" smtClean="0"/>
              <a:t>2</a:t>
            </a:r>
            <a:r>
              <a:rPr lang="en-US" b="1" dirty="0" smtClean="0"/>
              <a:t>O → 2Na[Al(OH)</a:t>
            </a:r>
            <a:r>
              <a:rPr lang="en-US" b="1" baseline="-25000" dirty="0" smtClean="0"/>
              <a:t>4</a:t>
            </a:r>
            <a:r>
              <a:rPr lang="en-US" b="1" dirty="0" smtClean="0"/>
              <a:t>] + 3H</a:t>
            </a:r>
            <a:r>
              <a:rPr lang="en-US" b="1" baseline="-25000" dirty="0" smtClean="0"/>
              <a:t>2</a:t>
            </a:r>
            <a:r>
              <a:rPr lang="en-US" b="1" dirty="0" smtClean="0"/>
              <a:t>↑ </a:t>
            </a:r>
            <a:endParaRPr lang="ru-RU" dirty="0" smtClean="0"/>
          </a:p>
          <a:p>
            <a:pPr lvl="0"/>
            <a:r>
              <a:rPr lang="en-US" b="1" dirty="0" smtClean="0"/>
              <a:t>Zn + 2KOH + 2H</a:t>
            </a:r>
            <a:r>
              <a:rPr lang="en-US" b="1" baseline="-25000" dirty="0" smtClean="0"/>
              <a:t>2</a:t>
            </a:r>
            <a:r>
              <a:rPr lang="en-US" b="1" dirty="0" smtClean="0"/>
              <a:t>O → K</a:t>
            </a:r>
            <a:r>
              <a:rPr lang="en-US" b="1" baseline="-25000" dirty="0" smtClean="0"/>
              <a:t>2</a:t>
            </a:r>
            <a:r>
              <a:rPr lang="en-US" b="1" dirty="0" smtClean="0"/>
              <a:t>[Zn(OH)</a:t>
            </a:r>
            <a:r>
              <a:rPr lang="en-US" b="1" baseline="-25000" dirty="0" smtClean="0"/>
              <a:t>4</a:t>
            </a:r>
            <a:r>
              <a:rPr lang="en-US" b="1" dirty="0" smtClean="0"/>
              <a:t>] + H</a:t>
            </a:r>
            <a:r>
              <a:rPr lang="en-US" b="1" baseline="-25000" dirty="0" smtClean="0"/>
              <a:t>2</a:t>
            </a:r>
            <a:r>
              <a:rPr lang="en-US" b="1" dirty="0" smtClean="0"/>
              <a:t>↑ </a:t>
            </a:r>
            <a:endParaRPr lang="ru-RU" dirty="0" smtClean="0"/>
          </a:p>
          <a:p>
            <a:r>
              <a:rPr lang="en-US" b="1" dirty="0" smtClean="0"/>
              <a:t>                </a:t>
            </a:r>
            <a:r>
              <a:rPr lang="ru-RU" b="1" dirty="0" err="1" smtClean="0"/>
              <a:t>Тетрагидротсоцинкат</a:t>
            </a:r>
            <a:r>
              <a:rPr lang="ru-RU" b="1" dirty="0" smtClean="0"/>
              <a:t> </a:t>
            </a:r>
            <a:r>
              <a:rPr lang="ru-RU" b="1" dirty="0" err="1" smtClean="0"/>
              <a:t>дикалия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24578" name="Рисунок 162" descr="взаимодействие оксида меди с соляной кислото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500042"/>
            <a:ext cx="1991394" cy="2500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85728"/>
            <a:ext cx="7467600" cy="78581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Применение водорода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</p:txBody>
      </p:sp>
      <p:pic>
        <p:nvPicPr>
          <p:cNvPr id="1025" name="Рисунок 208" descr="Презентация Microsoft Office PowerPoi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214422"/>
            <a:ext cx="8702173" cy="5286388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928794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100" dirty="0" smtClean="0"/>
              <a:t>Домашнее задание:</a:t>
            </a:r>
            <a:endParaRPr lang="ru-RU" sz="41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/>
              <a:t>§ 17</a:t>
            </a:r>
            <a:endParaRPr lang="ru-RU" sz="4400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84</TotalTime>
  <Words>312</Words>
  <Application>Microsoft Office PowerPoint</Application>
  <PresentationFormat>Экран (4:3)</PresentationFormat>
  <Paragraphs>64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Эркер</vt:lpstr>
      <vt:lpstr>Тема урока: «Химический элемент - водород»</vt:lpstr>
      <vt:lpstr>Краткая характеристика элемента</vt:lpstr>
      <vt:lpstr>Происхождение названия</vt:lpstr>
      <vt:lpstr>Распространенность</vt:lpstr>
      <vt:lpstr>Химические свойства</vt:lpstr>
      <vt:lpstr>Слайд 6</vt:lpstr>
      <vt:lpstr>Слайд 7</vt:lpstr>
      <vt:lpstr>Получение водорода</vt:lpstr>
      <vt:lpstr>Слайд 9</vt:lpstr>
      <vt:lpstr>Применение водорода</vt:lpstr>
      <vt:lpstr>Домашнее задание: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«Химический элемент - водород»</dc:title>
  <cp:lastModifiedBy>Admin</cp:lastModifiedBy>
  <cp:revision>11</cp:revision>
  <dcterms:modified xsi:type="dcterms:W3CDTF">2016-10-06T05:34:51Z</dcterms:modified>
</cp:coreProperties>
</file>